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36"/>
  </p:notesMasterIdLst>
  <p:sldIdLst>
    <p:sldId id="256" r:id="rId2"/>
    <p:sldId id="258" r:id="rId3"/>
    <p:sldId id="260" r:id="rId4"/>
    <p:sldId id="261" r:id="rId5"/>
    <p:sldId id="308" r:id="rId6"/>
    <p:sldId id="285" r:id="rId7"/>
    <p:sldId id="263" r:id="rId8"/>
    <p:sldId id="270" r:id="rId9"/>
    <p:sldId id="287" r:id="rId10"/>
    <p:sldId id="289" r:id="rId11"/>
    <p:sldId id="291" r:id="rId12"/>
    <p:sldId id="306" r:id="rId13"/>
    <p:sldId id="264" r:id="rId14"/>
    <p:sldId id="307" r:id="rId15"/>
    <p:sldId id="292" r:id="rId16"/>
    <p:sldId id="295" r:id="rId17"/>
    <p:sldId id="294" r:id="rId18"/>
    <p:sldId id="297" r:id="rId19"/>
    <p:sldId id="298" r:id="rId20"/>
    <p:sldId id="299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00" r:id="rId29"/>
    <p:sldId id="302" r:id="rId30"/>
    <p:sldId id="266" r:id="rId31"/>
    <p:sldId id="303" r:id="rId32"/>
    <p:sldId id="305" r:id="rId33"/>
    <p:sldId id="282" r:id="rId34"/>
    <p:sldId id="283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shiran" initials="y" lastIdx="1" clrIdx="0">
    <p:extLst>
      <p:ext uri="{19B8F6BF-5375-455C-9EA6-DF929625EA0E}">
        <p15:presenceInfo xmlns:p15="http://schemas.microsoft.com/office/powerpoint/2012/main" userId="c9b7c3b1d9b9d0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DA3E8B-E8A8-45DE-BFCE-D1DC446971CC}">
  <a:tblStyle styleId="{F9DA3E8B-E8A8-45DE-BFCE-D1DC446971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8" y="1662"/>
      </p:cViewPr>
      <p:guideLst>
        <p:guide orient="horz" pos="6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782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509f3aaa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509f3aaa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485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509f3aaa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509f3aaa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509f3aaa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509f3aaa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818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509f3aaa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509f3aaa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84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509f3aaa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509f3aaa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82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282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230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5509f3aaa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5509f3aaa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083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509f3aaa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509f3aaa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509f3aaa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509f3aaa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357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509f3aaa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509f3aaa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473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14575dbb4b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14575dbb4b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14575dbb4b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14575dbb4b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01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5509f3aaa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5509f3aaa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4575dbb4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4575dbb4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509f3aaa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509f3aaa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59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509f3aaa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509f3aaa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11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38250"/>
            <a:ext cx="4255200" cy="18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266313"/>
            <a:ext cx="2701200" cy="7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022250" y="2236863"/>
            <a:ext cx="2818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1022250" y="2996788"/>
            <a:ext cx="2818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4136100" y="375275"/>
            <a:ext cx="37731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1"/>
          </p:nvPr>
        </p:nvSpPr>
        <p:spPr>
          <a:xfrm>
            <a:off x="4136100" y="1170675"/>
            <a:ext cx="35766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4129200" y="3586425"/>
            <a:ext cx="3576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-50" y="487535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-50" y="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18078-111F-4794-941F-345A9C76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2166C4-ED8F-45A6-9FD7-E9570DDE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294655-EC03-4930-9800-7DF900CB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245F-9252-4A8E-BFD0-8A2AA62B0679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DC61A4-8595-4AC8-B254-1806ABFD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4FF32E-ABA8-4EDD-8747-DBD618F9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FBA1-FA4C-44C4-A551-3E3DA609D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71475" y="321000"/>
            <a:ext cx="8400900" cy="450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271100" y="1430950"/>
            <a:ext cx="37230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937175"/>
            <a:ext cx="819300" cy="77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271100" y="3467425"/>
            <a:ext cx="270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333375" y="364775"/>
            <a:ext cx="8477400" cy="445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2"/>
          </p:nvPr>
        </p:nvSpPr>
        <p:spPr>
          <a:xfrm>
            <a:off x="4415454" y="1346150"/>
            <a:ext cx="3767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3"/>
          </p:nvPr>
        </p:nvSpPr>
        <p:spPr>
          <a:xfrm>
            <a:off x="4415980" y="3062003"/>
            <a:ext cx="3766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415980" y="3629873"/>
            <a:ext cx="3766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415980" y="1914020"/>
            <a:ext cx="3766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631150" y="1933700"/>
            <a:ext cx="4386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631150" y="916525"/>
            <a:ext cx="438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413100" y="1504413"/>
            <a:ext cx="418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413100" y="2485738"/>
            <a:ext cx="4182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0" y="321000"/>
            <a:ext cx="486600" cy="450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486450" y="321000"/>
            <a:ext cx="8171100" cy="450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720000" y="1843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20000" y="226204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3419269" y="1843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3419275" y="226204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/>
          </p:nvPr>
        </p:nvSpPr>
        <p:spPr>
          <a:xfrm>
            <a:off x="720000" y="334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720000" y="3761121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/>
          </p:nvPr>
        </p:nvSpPr>
        <p:spPr>
          <a:xfrm>
            <a:off x="3419269" y="334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419275" y="3761121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/>
          </p:nvPr>
        </p:nvSpPr>
        <p:spPr>
          <a:xfrm>
            <a:off x="6118545" y="1843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6118551" y="226204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/>
          </p:nvPr>
        </p:nvSpPr>
        <p:spPr>
          <a:xfrm>
            <a:off x="6118545" y="334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6118551" y="3761121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1541325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9269" y="1541325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8" hasCustomPrompt="1"/>
          </p:nvPr>
        </p:nvSpPr>
        <p:spPr>
          <a:xfrm>
            <a:off x="6118550" y="1541325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9" hasCustomPrompt="1"/>
          </p:nvPr>
        </p:nvSpPr>
        <p:spPr>
          <a:xfrm>
            <a:off x="720000" y="3040400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0" hasCustomPrompt="1"/>
          </p:nvPr>
        </p:nvSpPr>
        <p:spPr>
          <a:xfrm>
            <a:off x="3419269" y="3040400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50" y="3040400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1192350" y="1404388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1192350" y="2261613"/>
            <a:ext cx="28185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2" r:id="rId9"/>
    <p:sldLayoutId id="2147483665" r:id="rId10"/>
    <p:sldLayoutId id="2147483672" r:id="rId11"/>
    <p:sldLayoutId id="2147483673" r:id="rId12"/>
    <p:sldLayoutId id="2147483674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851" y="207475"/>
            <a:ext cx="5858574" cy="47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ctrTitle"/>
          </p:nvPr>
        </p:nvSpPr>
        <p:spPr>
          <a:xfrm>
            <a:off x="0" y="207475"/>
            <a:ext cx="6648138" cy="2912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自动控制理论课程设计</a:t>
            </a:r>
            <a:b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b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b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垃圾分拣系统</a:t>
            </a:r>
            <a:endParaRPr sz="3800" dirty="0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1"/>
          </p:nvPr>
        </p:nvSpPr>
        <p:spPr>
          <a:xfrm>
            <a:off x="1001053" y="3562093"/>
            <a:ext cx="4646031" cy="915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06012002</a:t>
            </a:r>
            <a:r>
              <a:rPr lang="en-US" altLang="zh-CN" sz="2800" dirty="0"/>
              <a:t>-1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于世然 郑明松 刘雅萱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2022.6.11</a:t>
            </a:r>
            <a:endParaRPr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68" name="Google Shape;168;p32"/>
          <p:cNvCxnSpPr/>
          <p:nvPr/>
        </p:nvCxnSpPr>
        <p:spPr>
          <a:xfrm>
            <a:off x="0" y="3119688"/>
            <a:ext cx="557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1102385" y="510493"/>
            <a:ext cx="7232509" cy="907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编写训练集图片预处理程序，需要适配</a:t>
            </a:r>
            <a:r>
              <a:rPr lang="en-US" altLang="zh-CN" sz="2400" dirty="0" err="1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alexnet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的要求使用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227*227*3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rgb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图片</a:t>
            </a:r>
            <a:endParaRPr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64962E-4A1B-4304-971C-E69D95BBA936}"/>
              </a:ext>
            </a:extLst>
          </p:cNvPr>
          <p:cNvPicPr/>
          <p:nvPr/>
        </p:nvPicPr>
        <p:blipFill rotWithShape="1">
          <a:blip r:embed="rId3"/>
          <a:srcRect t="2759"/>
          <a:stretch/>
        </p:blipFill>
        <p:spPr>
          <a:xfrm>
            <a:off x="1163782" y="1498674"/>
            <a:ext cx="2747232" cy="25935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BDFE30E-8137-40B9-8FE9-56A6651B136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" b="2103"/>
          <a:stretch/>
        </p:blipFill>
        <p:spPr bwMode="auto">
          <a:xfrm>
            <a:off x="4679846" y="964083"/>
            <a:ext cx="3884815" cy="3856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747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FEB1D0-62E0-442B-B9C0-BDF9A3965C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97017" y="34291"/>
            <a:ext cx="3201654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A977E3-69F7-46C4-8D0D-8C006865713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18334" y="-34291"/>
            <a:ext cx="2825666" cy="5177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9619C9-CFAC-496F-9773-F2782C0F62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27973"/>
            <a:ext cx="3286376" cy="1820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B7F761-6568-466E-97F6-8B107074BA4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778" y="1848051"/>
            <a:ext cx="3266575" cy="3329740"/>
          </a:xfrm>
          <a:prstGeom prst="rect">
            <a:avLst/>
          </a:prstGeom>
        </p:spPr>
      </p:pic>
      <p:sp>
        <p:nvSpPr>
          <p:cNvPr id="9" name="Google Shape;296;p40">
            <a:extLst>
              <a:ext uri="{FF2B5EF4-FFF2-40B4-BE49-F238E27FC236}">
                <a16:creationId xmlns:a16="http://schemas.microsoft.com/office/drawing/2014/main" id="{53204AF0-6FBC-FABF-0327-BE069ABC8B99}"/>
              </a:ext>
            </a:extLst>
          </p:cNvPr>
          <p:cNvSpPr txBox="1">
            <a:spLocks/>
          </p:cNvSpPr>
          <p:nvPr/>
        </p:nvSpPr>
        <p:spPr>
          <a:xfrm>
            <a:off x="4272184" y="3244032"/>
            <a:ext cx="4594578" cy="1736529"/>
          </a:xfrm>
          <a:prstGeom prst="rect">
            <a:avLst/>
          </a:prstGeom>
          <a:solidFill>
            <a:schemeClr val="accent3">
              <a:lumMod val="20000"/>
              <a:lumOff val="80000"/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&lt;3&gt;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编写迁移训练主函数进行训练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、加载图像，修改处理后的图像地址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、划分训练集验证集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、替换连接层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、产生新的网络对数据集进行扩增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、训练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、保存新的网络。同时还可以运用</a:t>
            </a:r>
            <a:r>
              <a:rPr lang="en-US" altLang="zh-CN" sz="1600" b="0" dirty="0" err="1"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lang="zh-CN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库中的一些函数进行训练数据的可视化。</a:t>
            </a:r>
            <a:endParaRPr lang="zh-CN" altLang="en-US" sz="16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E3F617-148C-48CF-B350-55D5A2CA1CF9}"/>
              </a:ext>
            </a:extLst>
          </p:cNvPr>
          <p:cNvSpPr txBox="1"/>
          <p:nvPr/>
        </p:nvSpPr>
        <p:spPr>
          <a:xfrm>
            <a:off x="581125" y="1848051"/>
            <a:ext cx="1800493" cy="369332"/>
          </a:xfrm>
          <a:prstGeom prst="rect">
            <a:avLst/>
          </a:prstGeom>
          <a:solidFill>
            <a:schemeClr val="accent3">
              <a:lumMod val="40000"/>
              <a:lumOff val="60000"/>
              <a:alpha val="51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800" b="1" dirty="0"/>
              <a:t>训练过程可视化</a:t>
            </a:r>
          </a:p>
        </p:txBody>
      </p:sp>
    </p:spTree>
    <p:extLst>
      <p:ext uri="{BB962C8B-B14F-4D97-AF65-F5344CB8AC3E}">
        <p14:creationId xmlns:p14="http://schemas.microsoft.com/office/powerpoint/2010/main" val="52890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/>
          <p:nvPr/>
        </p:nvSpPr>
        <p:spPr>
          <a:xfrm>
            <a:off x="6361800" y="1018350"/>
            <a:ext cx="2782200" cy="310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466989" y="1018350"/>
            <a:ext cx="5875200" cy="310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150487" y="345963"/>
            <a:ext cx="92093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二、编写图像识别主程序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subTitle" idx="1"/>
          </p:nvPr>
        </p:nvSpPr>
        <p:spPr>
          <a:xfrm>
            <a:off x="706457" y="1517940"/>
            <a:ext cx="4702358" cy="2755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、调用摄像头和载入训练好的网络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/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、循环进行摄像头拍照和对拍照后的图片进行分类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/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、得到分好结果的类别，给标志位赋值输出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/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、实时显示得到结果的图像。</a:t>
            </a:r>
          </a:p>
        </p:txBody>
      </p:sp>
      <p:sp>
        <p:nvSpPr>
          <p:cNvPr id="299" name="Google Shape;299;p40"/>
          <p:cNvSpPr/>
          <p:nvPr/>
        </p:nvSpPr>
        <p:spPr>
          <a:xfrm>
            <a:off x="0" y="1018350"/>
            <a:ext cx="486600" cy="310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01CAD7-F7EF-05BF-617D-3584A0ED1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781" y="1018350"/>
            <a:ext cx="3659219" cy="31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6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/>
          <p:nvPr/>
        </p:nvSpPr>
        <p:spPr>
          <a:xfrm>
            <a:off x="486600" y="742603"/>
            <a:ext cx="4552800" cy="38314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1192350" y="1404388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299" name="Google Shape;299;p40"/>
          <p:cNvSpPr/>
          <p:nvPr/>
        </p:nvSpPr>
        <p:spPr>
          <a:xfrm>
            <a:off x="0" y="742603"/>
            <a:ext cx="486600" cy="383143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0A033D-B49E-4906-80DE-36346D1FC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演示视频">
            <a:hlinkClick r:id="" action="ppaction://media"/>
            <a:extLst>
              <a:ext uri="{FF2B5EF4-FFF2-40B4-BE49-F238E27FC236}">
                <a16:creationId xmlns:a16="http://schemas.microsoft.com/office/drawing/2014/main" id="{2BE3CA7C-49AD-4B32-80E3-54BE58EF1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47214"/>
            <a:ext cx="5269614" cy="44791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F7CF81-B8B9-4538-BDCE-A7BFAE1D4ED0}"/>
              </a:ext>
            </a:extLst>
          </p:cNvPr>
          <p:cNvPicPr/>
          <p:nvPr/>
        </p:nvPicPr>
        <p:blipFill rotWithShape="1">
          <a:blip r:embed="rId6"/>
          <a:srcRect t="732" b="4627"/>
          <a:stretch/>
        </p:blipFill>
        <p:spPr>
          <a:xfrm>
            <a:off x="5265534" y="419642"/>
            <a:ext cx="3618000" cy="4304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3C7D9DB-565B-4CFB-B74C-3C10A30D5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461" y="293166"/>
            <a:ext cx="3945951" cy="2507184"/>
          </a:xfrm>
          <a:solidFill>
            <a:schemeClr val="accent3">
              <a:lumMod val="20000"/>
              <a:lumOff val="80000"/>
              <a:alpha val="54000"/>
            </a:schemeClr>
          </a:solidFill>
        </p:spPr>
        <p:txBody>
          <a:bodyPr/>
          <a:lstStyle/>
          <a:p>
            <a:r>
              <a:rPr lang="en-US" altLang="zh-CN" sz="1800" b="1" dirty="0"/>
              <a:t>5</a:t>
            </a:r>
            <a:r>
              <a:rPr lang="zh-CN" altLang="en-US" sz="1800" b="1" dirty="0"/>
              <a:t>、主函数后期优化：</a:t>
            </a:r>
            <a:endParaRPr lang="en-US" altLang="zh-CN" sz="1800" b="1" dirty="0"/>
          </a:p>
          <a:p>
            <a:r>
              <a:rPr lang="zh-CN" altLang="zh-CN" sz="1800" b="1" dirty="0"/>
              <a:t>归一化色彩空间的图像预处理功能</a:t>
            </a:r>
            <a:endParaRPr lang="en-US" altLang="zh-CN" sz="1800" b="1" dirty="0"/>
          </a:p>
          <a:p>
            <a:r>
              <a:rPr lang="zh-CN" altLang="zh-CN" dirty="0"/>
              <a:t>通过对图像的</a:t>
            </a:r>
            <a:r>
              <a:rPr lang="en-US" altLang="zh-CN" dirty="0"/>
              <a:t>RGB</a:t>
            </a:r>
            <a:r>
              <a:rPr lang="zh-CN" altLang="zh-CN" dirty="0"/>
              <a:t>色彩空间进行归一化处理，在某些情况</a:t>
            </a:r>
            <a:r>
              <a:rPr lang="zh-CN" altLang="en-US" dirty="0"/>
              <a:t>下</a:t>
            </a:r>
            <a:endParaRPr lang="en-US" altLang="zh-CN" dirty="0"/>
          </a:p>
          <a:p>
            <a:r>
              <a:rPr lang="zh-CN" altLang="zh-CN" dirty="0"/>
              <a:t>是去除光照和阴影影响的一种简单和有效的方法。假设</a:t>
            </a:r>
            <a:r>
              <a:rPr lang="en-US" altLang="zh-CN" dirty="0"/>
              <a:t>RGB</a:t>
            </a:r>
          </a:p>
          <a:p>
            <a:r>
              <a:rPr lang="zh-CN" altLang="zh-CN" dirty="0"/>
              <a:t>代表原图像某点的像素值，</a:t>
            </a:r>
            <a:r>
              <a:rPr lang="en-US" altLang="zh-CN" dirty="0" err="1"/>
              <a:t>rgb</a:t>
            </a:r>
            <a:r>
              <a:rPr lang="zh-CN" altLang="zh-CN" dirty="0"/>
              <a:t>表示归一化之后的值，</a:t>
            </a:r>
            <a:r>
              <a:rPr lang="zh-CN" altLang="en-US" dirty="0"/>
              <a:t>即</a:t>
            </a:r>
            <a:endParaRPr lang="zh-CN" altLang="zh-CN" dirty="0"/>
          </a:p>
          <a:p>
            <a:r>
              <a:rPr lang="en-US" altLang="zh-CN" dirty="0"/>
              <a:t> r = R / (R+G+B)</a:t>
            </a:r>
            <a:r>
              <a:rPr lang="zh-CN" altLang="zh-CN" dirty="0"/>
              <a:t>；</a:t>
            </a:r>
            <a:r>
              <a:rPr lang="en-US" altLang="zh-CN" dirty="0"/>
              <a:t>g = G / (R+G+B)</a:t>
            </a:r>
            <a:r>
              <a:rPr lang="zh-CN" altLang="zh-CN" dirty="0"/>
              <a:t>；</a:t>
            </a:r>
            <a:r>
              <a:rPr lang="en-US" altLang="zh-CN" dirty="0"/>
              <a:t>b = B / (R+G+B)</a:t>
            </a:r>
            <a:r>
              <a:rPr lang="zh-CN" altLang="zh-CN" dirty="0"/>
              <a:t>；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3E3A6C-9329-442C-AA7C-62991E2C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1" y="2866553"/>
            <a:ext cx="3920490" cy="19837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A60781-7D48-42BF-863A-FF2BA266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147" y="396828"/>
            <a:ext cx="5056304" cy="44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720000" y="1979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三、通过</a:t>
            </a:r>
            <a:r>
              <a:rPr lang="en-US" altLang="zh-CN" sz="2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S</a:t>
            </a:r>
            <a:r>
              <a:rPr lang="en-US" altLang="zh-CN" sz="2800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imulink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中的</a:t>
            </a:r>
            <a:r>
              <a:rPr lang="en-US" altLang="zh-CN" sz="2800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s-function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将学习后的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.mat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文件整合进入</a:t>
            </a:r>
            <a:r>
              <a:rPr lang="en-US" altLang="zh-CN" sz="2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S</a:t>
            </a:r>
            <a:r>
              <a:rPr lang="en-US" altLang="zh-CN" sz="2800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imulink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实现信号输出</a:t>
            </a:r>
            <a:endParaRPr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2"/>
          </p:nvPr>
        </p:nvSpPr>
        <p:spPr>
          <a:xfrm>
            <a:off x="4280778" y="1790812"/>
            <a:ext cx="3767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&lt;</a:t>
            </a:r>
            <a:r>
              <a:rPr lang="en-US" altLang="zh-CN" sz="1800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1</a:t>
            </a:r>
            <a:r>
              <a:rPr lang="en-US" altLang="zh-CN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&gt;</a:t>
            </a:r>
            <a:r>
              <a:rPr lang="en-US" altLang="zh-CN" sz="1800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Simulink</a:t>
            </a:r>
            <a:r>
              <a:rPr lang="zh-CN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框架的搭建</a:t>
            </a:r>
            <a:endParaRPr lang="zh-CN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4"/>
          </p:nvPr>
        </p:nvSpPr>
        <p:spPr>
          <a:xfrm>
            <a:off x="4238082" y="2482706"/>
            <a:ext cx="3944398" cy="192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语言编写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level-1s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Simulink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的结构简洁，所有图像处理功能全部集成在编写的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函数中，只输出一个颜色值给队友制作的模块。方便队友之间的合作和通信。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22" name="Google Shape;322;p42"/>
          <p:cNvCxnSpPr/>
          <p:nvPr/>
        </p:nvCxnSpPr>
        <p:spPr>
          <a:xfrm>
            <a:off x="2929480" y="2411030"/>
            <a:ext cx="5253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5BF074-6A86-4929-9A14-4516BF8A8DCB}"/>
              </a:ext>
            </a:extLst>
          </p:cNvPr>
          <p:cNvPicPr/>
          <p:nvPr/>
        </p:nvPicPr>
        <p:blipFill rotWithShape="1">
          <a:blip r:embed="rId3"/>
          <a:srcRect r="4487"/>
          <a:stretch/>
        </p:blipFill>
        <p:spPr>
          <a:xfrm>
            <a:off x="470681" y="1584960"/>
            <a:ext cx="3767401" cy="29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78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 idx="2"/>
          </p:nvPr>
        </p:nvSpPr>
        <p:spPr>
          <a:xfrm>
            <a:off x="4369447" y="1048199"/>
            <a:ext cx="3767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&lt;2&gt;</a:t>
            </a:r>
            <a:r>
              <a:rPr lang="zh-CN" altLang="en-US" sz="1800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编写</a:t>
            </a:r>
            <a:r>
              <a:rPr lang="en-US" altLang="zh-CN" sz="1800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s</a:t>
            </a:r>
            <a:r>
              <a:rPr lang="zh-CN" altLang="en-US" sz="1800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函数</a:t>
            </a:r>
            <a:br>
              <a:rPr lang="zh-CN" altLang="en-US" sz="1800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</a:br>
            <a:endParaRPr lang="zh-CN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4"/>
          </p:nvPr>
        </p:nvSpPr>
        <p:spPr>
          <a:xfrm>
            <a:off x="4321209" y="1607099"/>
            <a:ext cx="3944398" cy="192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函数的基本框架包括初始化、回调函数、更新回调函数、输出回调函数、下一次采样时间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、因为我们只是通过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函数输出图像辨认结果，所以我们只对输出回调函数部分进行编辑，像上文提到的图像识别程序一样编写：调用摄像头、训练好的网络，采集图像，判断，输出结果。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22" name="Google Shape;322;p42"/>
          <p:cNvCxnSpPr>
            <a:cxnSpLocks/>
          </p:cNvCxnSpPr>
          <p:nvPr/>
        </p:nvCxnSpPr>
        <p:spPr>
          <a:xfrm>
            <a:off x="4369447" y="1535423"/>
            <a:ext cx="389616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7D4DB2D-DFB7-FB05-FDD2-BC855F650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30" y="1763812"/>
            <a:ext cx="3743009" cy="17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61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894D41-2923-411F-9FD9-BD7A883F9B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646947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C772F-0E7E-4C23-A053-5798CB017A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46946" y="0"/>
            <a:ext cx="3416969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235A50-7452-4A7B-8E01-5F60A79690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63915" y="0"/>
            <a:ext cx="29056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8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ulink">
            <a:hlinkClick r:id="" action="ppaction://media"/>
            <a:extLst>
              <a:ext uri="{FF2B5EF4-FFF2-40B4-BE49-F238E27FC236}">
                <a16:creationId xmlns:a16="http://schemas.microsoft.com/office/drawing/2014/main" id="{FE0DBCDE-2317-43C4-8823-81AAA485C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"/>
            <a:ext cx="9143999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3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subTitle" idx="4"/>
          </p:nvPr>
        </p:nvSpPr>
        <p:spPr>
          <a:xfrm>
            <a:off x="735943" y="1930645"/>
            <a:ext cx="3766500" cy="2624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当摄像头看到绿色、白色时输出为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，当看到黄色时输出为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，看到红色时输出为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。这里得到的数据可以直接输出给队友负责的打击部分，进行判断打击。</a:t>
            </a:r>
          </a:p>
        </p:txBody>
      </p:sp>
      <p:cxnSp>
        <p:nvCxnSpPr>
          <p:cNvPr id="322" name="Google Shape;322;p42"/>
          <p:cNvCxnSpPr>
            <a:cxnSpLocks/>
          </p:cNvCxnSpPr>
          <p:nvPr/>
        </p:nvCxnSpPr>
        <p:spPr>
          <a:xfrm>
            <a:off x="819070" y="1620642"/>
            <a:ext cx="3800374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内容占位符 3">
            <a:extLst>
              <a:ext uri="{FF2B5EF4-FFF2-40B4-BE49-F238E27FC236}">
                <a16:creationId xmlns:a16="http://schemas.microsoft.com/office/drawing/2014/main" id="{65C5E2BC-4F7A-4093-9C07-8D4596A00BE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66" y="411484"/>
            <a:ext cx="4114864" cy="4389110"/>
          </a:xfrm>
          <a:prstGeom prst="rect">
            <a:avLst/>
          </a:prstGeom>
          <a:noFill/>
          <a:ln w="825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90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2"/>
          </p:nvPr>
        </p:nvSpPr>
        <p:spPr>
          <a:xfrm>
            <a:off x="923983" y="181230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团队分工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type="title" idx="3"/>
          </p:nvPr>
        </p:nvSpPr>
        <p:spPr>
          <a:xfrm>
            <a:off x="3907652" y="181032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图像识别模块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0" name="Google Shape;190;p34"/>
          <p:cNvSpPr txBox="1">
            <a:spLocks noGrp="1"/>
          </p:cNvSpPr>
          <p:nvPr>
            <p:ph type="title" idx="9"/>
          </p:nvPr>
        </p:nvSpPr>
        <p:spPr>
          <a:xfrm>
            <a:off x="923977" y="3424512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转停模块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2" name="Google Shape;192;p34"/>
          <p:cNvSpPr txBox="1">
            <a:spLocks noGrp="1"/>
          </p:cNvSpPr>
          <p:nvPr>
            <p:ph type="title" idx="14"/>
          </p:nvPr>
        </p:nvSpPr>
        <p:spPr>
          <a:xfrm>
            <a:off x="3974257" y="34214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分拣模块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 idx="16"/>
          </p:nvPr>
        </p:nvSpPr>
        <p:spPr>
          <a:xfrm>
            <a:off x="923983" y="1510302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 idx="17"/>
          </p:nvPr>
        </p:nvSpPr>
        <p:spPr>
          <a:xfrm>
            <a:off x="3907652" y="1508324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6" name="Google Shape;196;p34"/>
          <p:cNvSpPr txBox="1">
            <a:spLocks noGrp="1"/>
          </p:cNvSpPr>
          <p:nvPr>
            <p:ph type="title" idx="18"/>
          </p:nvPr>
        </p:nvSpPr>
        <p:spPr>
          <a:xfrm>
            <a:off x="923982" y="3122512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 idx="21"/>
          </p:nvPr>
        </p:nvSpPr>
        <p:spPr>
          <a:xfrm>
            <a:off x="3974262" y="3119439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0" name="Google Shape;200;p34"/>
          <p:cNvCxnSpPr/>
          <p:nvPr/>
        </p:nvCxnSpPr>
        <p:spPr>
          <a:xfrm>
            <a:off x="1617108" y="1741152"/>
            <a:ext cx="136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34"/>
          <p:cNvCxnSpPr/>
          <p:nvPr/>
        </p:nvCxnSpPr>
        <p:spPr>
          <a:xfrm>
            <a:off x="4600786" y="1739174"/>
            <a:ext cx="136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4"/>
          <p:cNvCxnSpPr/>
          <p:nvPr/>
        </p:nvCxnSpPr>
        <p:spPr>
          <a:xfrm>
            <a:off x="1617107" y="3353362"/>
            <a:ext cx="136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34"/>
          <p:cNvCxnSpPr/>
          <p:nvPr/>
        </p:nvCxnSpPr>
        <p:spPr>
          <a:xfrm>
            <a:off x="4667387" y="3350289"/>
            <a:ext cx="136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CEFFC7D8-4C41-4FC6-A166-1475A3265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67" y="3130623"/>
            <a:ext cx="2543242" cy="170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C85728E2-1A45-409F-9D64-AEBC7C83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67" y="1451652"/>
            <a:ext cx="2543242" cy="167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6"/>
          <p:cNvCxnSpPr>
            <a:cxnSpLocks/>
          </p:cNvCxnSpPr>
          <p:nvPr/>
        </p:nvCxnSpPr>
        <p:spPr>
          <a:xfrm>
            <a:off x="371302" y="3285925"/>
            <a:ext cx="6099998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1375292" y="1562125"/>
            <a:ext cx="5592616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转停模块设计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713100" y="937175"/>
            <a:ext cx="8193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4482903" y="3364832"/>
            <a:ext cx="270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郑明松</a:t>
            </a:r>
            <a:endParaRPr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B5F77AC0-CD18-4EF1-9EDD-A08F37BA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r="10692" b="13315"/>
          <a:stretch/>
        </p:blipFill>
        <p:spPr bwMode="auto">
          <a:xfrm>
            <a:off x="5618026" y="2452681"/>
            <a:ext cx="3147753" cy="237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53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6;p39">
            <a:extLst>
              <a:ext uri="{FF2B5EF4-FFF2-40B4-BE49-F238E27FC236}">
                <a16:creationId xmlns:a16="http://schemas.microsoft.com/office/drawing/2014/main" id="{BB574A29-195E-0E58-32E2-3EE604CFA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511" y="588205"/>
            <a:ext cx="7476978" cy="39670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模块设计目标：</a:t>
            </a:r>
            <a:b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稳 保证转盘速度合理，物块不会甩出转盘；</a:t>
            </a:r>
            <a:b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准 转盘搭载物块到指定击打位置，完成分拣；   </a:t>
            </a:r>
            <a:b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快 在保证前两个要求的前提下，提高效率。</a:t>
            </a:r>
            <a:endParaRPr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01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A363DD-1B1C-501B-6D65-F9C8130F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5" y="1574263"/>
            <a:ext cx="3487831" cy="2571750"/>
          </a:xfrm>
          <a:prstGeom prst="rect">
            <a:avLst/>
          </a:prstGeom>
        </p:spPr>
      </p:pic>
      <p:sp>
        <p:nvSpPr>
          <p:cNvPr id="7" name="Google Shape;317;p42">
            <a:extLst>
              <a:ext uri="{FF2B5EF4-FFF2-40B4-BE49-F238E27FC236}">
                <a16:creationId xmlns:a16="http://schemas.microsoft.com/office/drawing/2014/main" id="{127C4C98-785C-56B7-714F-3531315B3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转盘设计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Google Shape;321;p42">
            <a:extLst>
              <a:ext uri="{FF2B5EF4-FFF2-40B4-BE49-F238E27FC236}">
                <a16:creationId xmlns:a16="http://schemas.microsoft.com/office/drawing/2014/main" id="{C7B30DB2-4DEE-0D0F-040A-08780C837F54}"/>
              </a:ext>
            </a:extLst>
          </p:cNvPr>
          <p:cNvSpPr txBox="1">
            <a:spLocks/>
          </p:cNvSpPr>
          <p:nvPr/>
        </p:nvSpPr>
        <p:spPr>
          <a:xfrm>
            <a:off x="4761916" y="1820448"/>
            <a:ext cx="3766500" cy="2624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每次旋转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度，停止两秒；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采用计数器输出为触发信号，为分拣系统提供击打信号；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采用串级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PID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，对速度进行控制；</a:t>
            </a:r>
          </a:p>
        </p:txBody>
      </p:sp>
    </p:spTree>
    <p:extLst>
      <p:ext uri="{BB962C8B-B14F-4D97-AF65-F5344CB8AC3E}">
        <p14:creationId xmlns:p14="http://schemas.microsoft.com/office/powerpoint/2010/main" val="3968481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7;p42">
            <a:extLst>
              <a:ext uri="{FF2B5EF4-FFF2-40B4-BE49-F238E27FC236}">
                <a16:creationId xmlns:a16="http://schemas.microsoft.com/office/drawing/2014/main" id="{1310B1D6-D889-84E1-8D8B-6EB1C15A1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222" y="395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b="1" i="0" dirty="0" err="1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系统辨识</a:t>
            </a:r>
            <a:endParaRPr lang="en-US" altLang="zh-CN" b="1" i="0" dirty="0">
              <a:solidFill>
                <a:srgbClr val="121212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DB53B-D58D-0E5E-500F-D8829E1C45C2}"/>
              </a:ext>
            </a:extLst>
          </p:cNvPr>
          <p:cNvSpPr txBox="1"/>
          <p:nvPr/>
        </p:nvSpPr>
        <p:spPr>
          <a:xfrm>
            <a:off x="819509" y="1401362"/>
            <a:ext cx="635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、采用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sinks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中的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to workspace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将输入输出打包到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ACDEC7-E4FA-0596-C5FC-02D8CC64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55" y="2172790"/>
            <a:ext cx="3409950" cy="1933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C35BC7-B9F6-4F78-95B7-67B07BF1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27" y="2483329"/>
            <a:ext cx="26574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9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7;p42">
            <a:extLst>
              <a:ext uri="{FF2B5EF4-FFF2-40B4-BE49-F238E27FC236}">
                <a16:creationId xmlns:a16="http://schemas.microsoft.com/office/drawing/2014/main" id="{1310B1D6-D889-84E1-8D8B-6EB1C15A1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222" y="395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b="1" i="0" dirty="0" err="1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系统辨识</a:t>
            </a:r>
            <a:endParaRPr lang="en-US" altLang="zh-CN" b="1" i="0" dirty="0">
              <a:solidFill>
                <a:srgbClr val="121212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DB53B-D58D-0E5E-500F-D8829E1C45C2}"/>
              </a:ext>
            </a:extLst>
          </p:cNvPr>
          <p:cNvSpPr txBox="1"/>
          <p:nvPr/>
        </p:nvSpPr>
        <p:spPr>
          <a:xfrm>
            <a:off x="819507" y="1384109"/>
            <a:ext cx="635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导入数据到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system identification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592202-C0C4-B395-336C-D12D463F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4" y="1974383"/>
            <a:ext cx="3692687" cy="2381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BE91C-87AB-0BA5-20A7-ED4D3130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046" y="1890513"/>
            <a:ext cx="2798497" cy="275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4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7;p42">
            <a:extLst>
              <a:ext uri="{FF2B5EF4-FFF2-40B4-BE49-F238E27FC236}">
                <a16:creationId xmlns:a16="http://schemas.microsoft.com/office/drawing/2014/main" id="{1310B1D6-D889-84E1-8D8B-6EB1C15A1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222" y="395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b="1" i="0" dirty="0" err="1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系统辨识</a:t>
            </a:r>
            <a:endParaRPr lang="en-US" altLang="zh-CN" b="1" i="0" dirty="0">
              <a:solidFill>
                <a:srgbClr val="121212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DB53B-D58D-0E5E-500F-D8829E1C45C2}"/>
              </a:ext>
            </a:extLst>
          </p:cNvPr>
          <p:cNvSpPr txBox="1"/>
          <p:nvPr/>
        </p:nvSpPr>
        <p:spPr>
          <a:xfrm>
            <a:off x="703126" y="1280593"/>
            <a:ext cx="635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、把数据分为采样集和数据集，设置零极点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80CF40-3221-E2EC-8547-EEADFFBE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2" y="1739916"/>
            <a:ext cx="4304180" cy="26336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49638E-D933-DD2D-F775-A2D1AA38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763" y="548704"/>
            <a:ext cx="2698806" cy="26336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EBD4EA-795F-1FF6-062A-737CE6AA3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763" y="3710742"/>
            <a:ext cx="29337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7;p42">
            <a:extLst>
              <a:ext uri="{FF2B5EF4-FFF2-40B4-BE49-F238E27FC236}">
                <a16:creationId xmlns:a16="http://schemas.microsoft.com/office/drawing/2014/main" id="{1310B1D6-D889-84E1-8D8B-6EB1C15A1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222" y="395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b="1" i="0" dirty="0" err="1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系统辨识</a:t>
            </a:r>
            <a:endParaRPr lang="en-US" altLang="zh-CN" b="1" i="0" dirty="0">
              <a:solidFill>
                <a:srgbClr val="121212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DB53B-D58D-0E5E-500F-D8829E1C45C2}"/>
              </a:ext>
            </a:extLst>
          </p:cNvPr>
          <p:cNvSpPr txBox="1"/>
          <p:nvPr/>
        </p:nvSpPr>
        <p:spPr>
          <a:xfrm>
            <a:off x="819509" y="1401362"/>
            <a:ext cx="635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、得到最终系统传递函数，并搭建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simulink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AA7A5C-6E83-A896-3998-76615236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9" y="1851190"/>
            <a:ext cx="2900956" cy="27356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EBE353-1D9B-2939-8FDF-805DCBFD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57" y="2427453"/>
            <a:ext cx="4138565" cy="9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7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7;p42">
            <a:extLst>
              <a:ext uri="{FF2B5EF4-FFF2-40B4-BE49-F238E27FC236}">
                <a16:creationId xmlns:a16="http://schemas.microsoft.com/office/drawing/2014/main" id="{1310B1D6-D889-84E1-8D8B-6EB1C15A1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222" y="395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b="1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PID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调节</a:t>
            </a:r>
            <a:endParaRPr lang="en-US" altLang="zh-CN" b="1" i="0" dirty="0">
              <a:solidFill>
                <a:srgbClr val="121212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DB53B-D58D-0E5E-500F-D8829E1C45C2}"/>
              </a:ext>
            </a:extLst>
          </p:cNvPr>
          <p:cNvSpPr txBox="1"/>
          <p:nvPr/>
        </p:nvSpPr>
        <p:spPr>
          <a:xfrm>
            <a:off x="819509" y="1401362"/>
            <a:ext cx="635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、运用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pid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中的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tuner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工具进行</a:t>
            </a:r>
            <a:r>
              <a:rPr lang="en-US" altLang="zh-CN" sz="1600" dirty="0" err="1">
                <a:latin typeface="楷体" panose="02010609060101010101" pitchFamily="49" charset="-122"/>
                <a:ea typeface="楷体" panose="02010609060101010101" pitchFamily="49" charset="-122"/>
              </a:rPr>
              <a:t>pid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调节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27375-D2CB-2DF4-C58C-2AE03F05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44" y="1906775"/>
            <a:ext cx="4510400" cy="25795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0FEA6B-E046-C8BC-FA7C-9681191E1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1" y="1906775"/>
            <a:ext cx="3880226" cy="25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38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6"/>
          <p:cNvCxnSpPr>
            <a:cxnSpLocks/>
          </p:cNvCxnSpPr>
          <p:nvPr/>
        </p:nvCxnSpPr>
        <p:spPr>
          <a:xfrm>
            <a:off x="382385" y="3285925"/>
            <a:ext cx="608891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1375292" y="1562125"/>
            <a:ext cx="5592616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分拣模块设计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713100" y="937175"/>
            <a:ext cx="8193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4482903" y="3364832"/>
            <a:ext cx="270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刘雅萱</a:t>
            </a:r>
            <a:endParaRPr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Google Shape;324;p42">
            <a:extLst>
              <a:ext uri="{FF2B5EF4-FFF2-40B4-BE49-F238E27FC236}">
                <a16:creationId xmlns:a16="http://schemas.microsoft.com/office/drawing/2014/main" id="{03BF8F2B-A42B-47EF-855E-52091718FA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438" y="1461969"/>
            <a:ext cx="3508930" cy="3214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914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9"/>
          <p:cNvGrpSpPr/>
          <p:nvPr/>
        </p:nvGrpSpPr>
        <p:grpSpPr>
          <a:xfrm>
            <a:off x="486450" y="1262175"/>
            <a:ext cx="6502800" cy="2881800"/>
            <a:chOff x="486450" y="1262175"/>
            <a:chExt cx="6502800" cy="2881800"/>
          </a:xfrm>
        </p:grpSpPr>
        <p:sp>
          <p:nvSpPr>
            <p:cNvPr id="284" name="Google Shape;284;p39"/>
            <p:cNvSpPr/>
            <p:nvPr/>
          </p:nvSpPr>
          <p:spPr>
            <a:xfrm>
              <a:off x="973050" y="1262175"/>
              <a:ext cx="6016200" cy="288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486450" y="1262175"/>
              <a:ext cx="486600" cy="288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1258552" y="1401863"/>
            <a:ext cx="4833831" cy="1083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项目整体设计要求分析</a:t>
            </a:r>
            <a:endParaRPr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1409642" y="2336108"/>
            <a:ext cx="4738319" cy="1658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摆杆设计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与图象识别模块的连接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与转停模块的协调</a:t>
            </a:r>
            <a:endParaRPr 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88" name="Google Shape;288;p39"/>
          <p:cNvCxnSpPr>
            <a:cxnSpLocks/>
          </p:cNvCxnSpPr>
          <p:nvPr/>
        </p:nvCxnSpPr>
        <p:spPr>
          <a:xfrm>
            <a:off x="1522559" y="2397295"/>
            <a:ext cx="487824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47;p44">
            <a:extLst>
              <a:ext uri="{FF2B5EF4-FFF2-40B4-BE49-F238E27FC236}">
                <a16:creationId xmlns:a16="http://schemas.microsoft.com/office/drawing/2014/main" id="{18B60A20-8D9E-45DF-B04B-EACDFC0535AC}"/>
              </a:ext>
            </a:extLst>
          </p:cNvPr>
          <p:cNvSpPr/>
          <p:nvPr/>
        </p:nvSpPr>
        <p:spPr>
          <a:xfrm>
            <a:off x="6340471" y="1569742"/>
            <a:ext cx="2585100" cy="2585100"/>
          </a:xfrm>
          <a:prstGeom prst="ellipse">
            <a:avLst/>
          </a:prstGeom>
          <a:solidFill>
            <a:srgbClr val="A1A299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48;p44">
            <a:extLst>
              <a:ext uri="{FF2B5EF4-FFF2-40B4-BE49-F238E27FC236}">
                <a16:creationId xmlns:a16="http://schemas.microsoft.com/office/drawing/2014/main" id="{2F515734-0ED8-43F8-B4B1-CFA112E2735D}"/>
              </a:ext>
            </a:extLst>
          </p:cNvPr>
          <p:cNvSpPr/>
          <p:nvPr/>
        </p:nvSpPr>
        <p:spPr>
          <a:xfrm>
            <a:off x="6344188" y="1569742"/>
            <a:ext cx="2581500" cy="2581500"/>
          </a:xfrm>
          <a:prstGeom prst="chord">
            <a:avLst>
              <a:gd name="adj1" fmla="val 37734"/>
              <a:gd name="adj2" fmla="val 10760304"/>
            </a:avLst>
          </a:prstGeom>
          <a:solidFill>
            <a:srgbClr val="A1A299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351;p44">
            <a:extLst>
              <a:ext uri="{FF2B5EF4-FFF2-40B4-BE49-F238E27FC236}">
                <a16:creationId xmlns:a16="http://schemas.microsoft.com/office/drawing/2014/main" id="{6EE1C4B8-005C-43F0-AA0B-4E5F4F608F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396" y="3242889"/>
            <a:ext cx="1599378" cy="55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50;p44">
            <a:extLst>
              <a:ext uri="{FF2B5EF4-FFF2-40B4-BE49-F238E27FC236}">
                <a16:creationId xmlns:a16="http://schemas.microsoft.com/office/drawing/2014/main" id="{A505E2EB-203B-45BD-89BD-A675C08BD3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984" y="1321389"/>
            <a:ext cx="2315715" cy="175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2;p44">
            <a:extLst>
              <a:ext uri="{FF2B5EF4-FFF2-40B4-BE49-F238E27FC236}">
                <a16:creationId xmlns:a16="http://schemas.microsoft.com/office/drawing/2014/main" id="{17814910-9712-42DC-B21A-F17084DEE2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0384" y="2777610"/>
            <a:ext cx="989039" cy="1212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82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6"/>
          <p:cNvCxnSpPr/>
          <p:nvPr/>
        </p:nvCxnSpPr>
        <p:spPr>
          <a:xfrm>
            <a:off x="0" y="3285925"/>
            <a:ext cx="6471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1271100" y="1430950"/>
            <a:ext cx="37230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团队分工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713100" y="937175"/>
            <a:ext cx="8193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2285100" y="3279075"/>
            <a:ext cx="270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介绍团队中每个人的任务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285" y="-616500"/>
            <a:ext cx="46445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975" y="2524325"/>
            <a:ext cx="3552900" cy="25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摆杆设计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2"/>
          </p:nvPr>
        </p:nvSpPr>
        <p:spPr>
          <a:xfrm>
            <a:off x="4415980" y="1454340"/>
            <a:ext cx="3767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双触头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水平放置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4"/>
          </p:nvPr>
        </p:nvSpPr>
        <p:spPr>
          <a:xfrm>
            <a:off x="4415980" y="2298961"/>
            <a:ext cx="3766500" cy="1281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基于上述摆杆设计，可以实现旋转   ，即可达到初始位置，减少了摆杆在空中旋转的时间，以提高分拣效率。</a:t>
            </a:r>
            <a:endParaRPr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838FD2-C3CC-4E28-AFAF-2966363D4A5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0" y="1454340"/>
            <a:ext cx="2649250" cy="2688162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44989AF-273C-4DB0-9D23-3CCAC3382D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639216"/>
              </p:ext>
            </p:extLst>
          </p:nvPr>
        </p:nvGraphicFramePr>
        <p:xfrm>
          <a:off x="7563369" y="2533636"/>
          <a:ext cx="32385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5" imgW="324141" imgH="181132" progId="Equation.DSMT4">
                  <p:embed/>
                </p:oleObj>
              </mc:Choice>
              <mc:Fallback>
                <p:oleObj name="Equation" r:id="rId5" imgW="324141" imgH="18113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3369" y="2533636"/>
                        <a:ext cx="323850" cy="18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720000" y="5959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分拣模块系统搭建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2"/>
          </p:nvPr>
        </p:nvSpPr>
        <p:spPr>
          <a:xfrm>
            <a:off x="4505410" y="1457430"/>
            <a:ext cx="3767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PID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模块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4"/>
          </p:nvPr>
        </p:nvSpPr>
        <p:spPr>
          <a:xfrm>
            <a:off x="4770656" y="1892430"/>
            <a:ext cx="3766500" cy="2294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调节摆杆旋转的速度和稳定性。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调整系统的超调量和稳定时间，以保障系统较好的性能。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在实际分拣过程中，可根据垃圾的实际重量微调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PID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参数，更好的配合转停模块，以提升垃圾分拣系统的效率。</a:t>
            </a:r>
            <a:endParaRPr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16D0B1-A2C2-47A3-945C-AB254B1D11B4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44" y="1887480"/>
            <a:ext cx="4296872" cy="2042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958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647956" y="7156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与转停模块的协调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4"/>
          </p:nvPr>
        </p:nvSpPr>
        <p:spPr>
          <a:xfrm>
            <a:off x="841942" y="1770508"/>
            <a:ext cx="3010057" cy="3250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需要满足转盘停留的时间大于摆杆达到稳态的时间，以保障系统可以连续的进行分拣工作。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278B23EB-B4C1-43E9-9189-53A0C6787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8" b="10320"/>
          <a:stretch/>
        </p:blipFill>
        <p:spPr bwMode="auto">
          <a:xfrm>
            <a:off x="4015668" y="2222269"/>
            <a:ext cx="4795823" cy="261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024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8"/>
          <p:cNvSpPr/>
          <p:nvPr/>
        </p:nvSpPr>
        <p:spPr>
          <a:xfrm>
            <a:off x="713175" y="2093961"/>
            <a:ext cx="6094500" cy="212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8"/>
          <p:cNvSpPr txBox="1">
            <a:spLocks noGrp="1"/>
          </p:cNvSpPr>
          <p:nvPr>
            <p:ph type="title"/>
          </p:nvPr>
        </p:nvSpPr>
        <p:spPr>
          <a:xfrm>
            <a:off x="1022250" y="2236863"/>
            <a:ext cx="2818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实验结果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65" name="Google Shape;865;p58"/>
          <p:cNvSpPr txBox="1">
            <a:spLocks noGrp="1"/>
          </p:cNvSpPr>
          <p:nvPr>
            <p:ph type="subTitle" idx="1"/>
          </p:nvPr>
        </p:nvSpPr>
        <p:spPr>
          <a:xfrm>
            <a:off x="1022250" y="2996788"/>
            <a:ext cx="3267117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在此基础上，将相机颜色识别信号接入到分拣模块进行测试，一分钟可以至少分拣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个。</a:t>
            </a:r>
          </a:p>
        </p:txBody>
      </p:sp>
      <p:sp>
        <p:nvSpPr>
          <p:cNvPr id="866" name="Google Shape;866;p58"/>
          <p:cNvSpPr/>
          <p:nvPr/>
        </p:nvSpPr>
        <p:spPr>
          <a:xfrm>
            <a:off x="423675" y="2079375"/>
            <a:ext cx="289500" cy="212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8"/>
          <p:cNvGrpSpPr/>
          <p:nvPr/>
        </p:nvGrpSpPr>
        <p:grpSpPr>
          <a:xfrm>
            <a:off x="4278285" y="919943"/>
            <a:ext cx="5132528" cy="3544762"/>
            <a:chOff x="713409" y="1097136"/>
            <a:chExt cx="3891167" cy="2949220"/>
          </a:xfrm>
        </p:grpSpPr>
        <p:sp>
          <p:nvSpPr>
            <p:cNvPr id="869" name="Google Shape;869;p58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8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8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2" name="Google Shape;872;p58"/>
          <p:cNvCxnSpPr>
            <a:cxnSpLocks/>
          </p:cNvCxnSpPr>
          <p:nvPr/>
        </p:nvCxnSpPr>
        <p:spPr>
          <a:xfrm>
            <a:off x="1121038" y="2960163"/>
            <a:ext cx="3157247" cy="366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3" name="Google Shape;873;p58"/>
          <p:cNvPicPr preferRelativeResize="0"/>
          <p:nvPr/>
        </p:nvPicPr>
        <p:blipFill rotWithShape="1">
          <a:blip r:embed="rId3">
            <a:alphaModFix/>
          </a:blip>
          <a:srcRect b="17979"/>
          <a:stretch/>
        </p:blipFill>
        <p:spPr>
          <a:xfrm>
            <a:off x="1093300" y="609101"/>
            <a:ext cx="2818500" cy="14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45A8156-CAEA-4B91-94BD-671510F87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51"/>
          <a:stretch/>
        </p:blipFill>
        <p:spPr>
          <a:xfrm>
            <a:off x="4426369" y="1028007"/>
            <a:ext cx="4984444" cy="2763086"/>
          </a:xfrm>
          <a:prstGeom prst="rect">
            <a:avLst/>
          </a:prstGeom>
        </p:spPr>
      </p:pic>
      <p:pic>
        <p:nvPicPr>
          <p:cNvPr id="874" name="Google Shape;874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432323" y="2471000"/>
            <a:ext cx="3510877" cy="26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9"/>
          <p:cNvSpPr txBox="1">
            <a:spLocks noGrp="1"/>
          </p:cNvSpPr>
          <p:nvPr>
            <p:ph type="title"/>
          </p:nvPr>
        </p:nvSpPr>
        <p:spPr>
          <a:xfrm>
            <a:off x="3496237" y="415019"/>
            <a:ext cx="6626752" cy="1859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cs typeface="Adobe Devanagari" panose="02040503050201020203" pitchFamily="18" charset="0"/>
              </a:rPr>
              <a:t>感谢老师的指导</a:t>
            </a:r>
            <a:br>
              <a:rPr lang="en-US" altLang="zh-CN" sz="4400" dirty="0">
                <a:latin typeface="楷体" panose="02010609060101010101" pitchFamily="49" charset="-122"/>
                <a:ea typeface="楷体" panose="02010609060101010101" pitchFamily="49" charset="-122"/>
                <a:cs typeface="Adobe Devanagari" panose="02040503050201020203" pitchFamily="18" charset="0"/>
              </a:rPr>
            </a:b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cs typeface="Adobe Devanagari" panose="02040503050201020203" pitchFamily="18" charset="0"/>
              </a:rPr>
              <a:t>请老师同学们批评指正</a:t>
            </a:r>
            <a:endParaRPr sz="4400" dirty="0">
              <a:latin typeface="楷体" panose="02010609060101010101" pitchFamily="49" charset="-122"/>
              <a:ea typeface="楷体" panose="02010609060101010101" pitchFamily="49" charset="-122"/>
              <a:cs typeface="Adobe Devanagari" panose="02040503050201020203" pitchFamily="18" charset="0"/>
            </a:endParaRPr>
          </a:p>
        </p:txBody>
      </p:sp>
      <p:pic>
        <p:nvPicPr>
          <p:cNvPr id="897" name="Google Shape;897;p59"/>
          <p:cNvPicPr preferRelativeResize="0"/>
          <p:nvPr/>
        </p:nvPicPr>
        <p:blipFill rotWithShape="1">
          <a:blip r:embed="rId3">
            <a:alphaModFix/>
          </a:blip>
          <a:srcRect l="36118"/>
          <a:stretch/>
        </p:blipFill>
        <p:spPr>
          <a:xfrm>
            <a:off x="0" y="207475"/>
            <a:ext cx="3742499" cy="472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59"/>
          <p:cNvCxnSpPr/>
          <p:nvPr/>
        </p:nvCxnSpPr>
        <p:spPr>
          <a:xfrm>
            <a:off x="4206638" y="3457244"/>
            <a:ext cx="4944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67;p32">
            <a:extLst>
              <a:ext uri="{FF2B5EF4-FFF2-40B4-BE49-F238E27FC236}">
                <a16:creationId xmlns:a16="http://schemas.microsoft.com/office/drawing/2014/main" id="{C971756B-5FDE-4832-A6F6-FB717858C4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06638" y="2407764"/>
            <a:ext cx="4646031" cy="915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06012002</a:t>
            </a:r>
            <a:r>
              <a:rPr lang="en-US" altLang="zh-CN" sz="2800" dirty="0"/>
              <a:t>-1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于世然 郑明松 刘雅萱</a:t>
            </a:r>
            <a:endParaRPr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631150" y="916525"/>
            <a:ext cx="438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1"/>
          </p:nvPr>
        </p:nvSpPr>
        <p:spPr>
          <a:xfrm>
            <a:off x="3714975" y="1872798"/>
            <a:ext cx="5368763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于世然（组长）</a:t>
            </a:r>
            <a:r>
              <a:rPr lang="en-US" altLang="zh-CN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图像识别模块设计</a:t>
            </a:r>
            <a:endParaRPr lang="en-US" altLang="zh-CN" sz="2000" b="1" dirty="0">
              <a:solidFill>
                <a:schemeClr val="l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  </a:t>
            </a:r>
            <a:r>
              <a:rPr lang="zh-CN" altLang="en-US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监督组员进度</a:t>
            </a:r>
            <a:endParaRPr lang="en-US" altLang="zh-CN" sz="2000" b="1" dirty="0">
              <a:solidFill>
                <a:schemeClr val="l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郑明松        </a:t>
            </a:r>
            <a:r>
              <a:rPr lang="en-US" altLang="zh-CN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转停模块设计</a:t>
            </a:r>
            <a:endParaRPr lang="en-US" altLang="zh-CN" sz="2000" b="1" dirty="0">
              <a:solidFill>
                <a:schemeClr val="l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刘雅萱        </a:t>
            </a:r>
            <a:r>
              <a:rPr lang="en-US" altLang="zh-CN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b="1" dirty="0">
                <a:solidFill>
                  <a:schemeClr val="l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分拣模块设计</a:t>
            </a:r>
            <a:endParaRPr sz="2000" b="1" dirty="0">
              <a:solidFill>
                <a:schemeClr val="l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5" y="1073396"/>
            <a:ext cx="2693151" cy="3300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7"/>
          <p:cNvCxnSpPr/>
          <p:nvPr/>
        </p:nvCxnSpPr>
        <p:spPr>
          <a:xfrm>
            <a:off x="3714975" y="1787300"/>
            <a:ext cx="4303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7"/>
          <p:cNvCxnSpPr/>
          <p:nvPr/>
        </p:nvCxnSpPr>
        <p:spPr>
          <a:xfrm>
            <a:off x="3714975" y="4194900"/>
            <a:ext cx="4303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EC85ED-008E-47D7-8EA7-D13D3D9AF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8713A9-2303-40A8-8A39-6EC658912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D5F669-EF37-474A-AB82-C37B5A6D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524"/>
            <a:ext cx="9144000" cy="40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4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6"/>
          <p:cNvCxnSpPr>
            <a:cxnSpLocks/>
          </p:cNvCxnSpPr>
          <p:nvPr/>
        </p:nvCxnSpPr>
        <p:spPr>
          <a:xfrm>
            <a:off x="354676" y="3285925"/>
            <a:ext cx="6116624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855322" y="1562125"/>
            <a:ext cx="5592616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图像识别模块设计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713100" y="937175"/>
            <a:ext cx="8193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3651630" y="3331581"/>
            <a:ext cx="270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于世然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EDE21573-FDA7-4840-9D88-9A44F323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30" y="1857575"/>
            <a:ext cx="23812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6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9"/>
          <p:cNvGrpSpPr/>
          <p:nvPr/>
        </p:nvGrpSpPr>
        <p:grpSpPr>
          <a:xfrm>
            <a:off x="486450" y="1262175"/>
            <a:ext cx="6502800" cy="2881800"/>
            <a:chOff x="486450" y="1262175"/>
            <a:chExt cx="6502800" cy="2881800"/>
          </a:xfrm>
        </p:grpSpPr>
        <p:sp>
          <p:nvSpPr>
            <p:cNvPr id="284" name="Google Shape;284;p39"/>
            <p:cNvSpPr/>
            <p:nvPr/>
          </p:nvSpPr>
          <p:spPr>
            <a:xfrm>
              <a:off x="973050" y="1262175"/>
              <a:ext cx="6016200" cy="288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486450" y="1262175"/>
              <a:ext cx="486600" cy="288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1258552" y="1401863"/>
            <a:ext cx="4833831" cy="1083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项目整体设计要求分析</a:t>
            </a:r>
            <a:endParaRPr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1409642" y="2336108"/>
            <a:ext cx="4738319" cy="1658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alexnet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神经网络进行迁移学习，同时利用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相机函数实现实时对于白绿红黄四种颜色的辨认，并且通过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s-function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将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.mat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文件整合进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Simulink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，实现实时对颜色的判断为剩余部分输出判断信号，白绿为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，黄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，红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88" name="Google Shape;288;p39"/>
          <p:cNvCxnSpPr/>
          <p:nvPr/>
        </p:nvCxnSpPr>
        <p:spPr>
          <a:xfrm>
            <a:off x="1522559" y="2397295"/>
            <a:ext cx="7633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539" y="529712"/>
            <a:ext cx="2258503" cy="4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项目设计思路和实施过程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2" name="Google Shape;392;p46"/>
          <p:cNvSpPr/>
          <p:nvPr/>
        </p:nvSpPr>
        <p:spPr>
          <a:xfrm>
            <a:off x="6341601" y="1560640"/>
            <a:ext cx="1185600" cy="111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6"/>
          <p:cNvSpPr/>
          <p:nvPr/>
        </p:nvSpPr>
        <p:spPr>
          <a:xfrm>
            <a:off x="4130650" y="1589815"/>
            <a:ext cx="1185600" cy="111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6"/>
          <p:cNvSpPr/>
          <p:nvPr/>
        </p:nvSpPr>
        <p:spPr>
          <a:xfrm>
            <a:off x="1919696" y="1580704"/>
            <a:ext cx="1185600" cy="111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6"/>
          <p:cNvSpPr txBox="1"/>
          <p:nvPr/>
        </p:nvSpPr>
        <p:spPr>
          <a:xfrm>
            <a:off x="1663284" y="2914310"/>
            <a:ext cx="16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dk1"/>
                </a:solidFill>
                <a:latin typeface="楷体" panose="02010609060101010101" pitchFamily="49" charset="-122"/>
                <a:ea typeface="楷体" panose="02010609060101010101" pitchFamily="49" charset="-122"/>
                <a:cs typeface="Open Sans"/>
                <a:sym typeface="Open Sans"/>
              </a:rPr>
              <a:t>迁移学习</a:t>
            </a:r>
            <a:endParaRPr sz="2400" b="1" dirty="0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  <a:cs typeface="Open Sans"/>
              <a:sym typeface="Open Sans"/>
            </a:endParaRPr>
          </a:p>
        </p:txBody>
      </p:sp>
      <p:sp>
        <p:nvSpPr>
          <p:cNvPr id="399" name="Google Shape;399;p46"/>
          <p:cNvSpPr txBox="1"/>
          <p:nvPr/>
        </p:nvSpPr>
        <p:spPr>
          <a:xfrm>
            <a:off x="1522304" y="3390661"/>
            <a:ext cx="198026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2"/>
                </a:solidFill>
                <a:latin typeface="楷体" panose="02010609060101010101" pitchFamily="49" charset="-122"/>
                <a:ea typeface="楷体" panose="02010609060101010101" pitchFamily="49" charset="-122"/>
                <a:cs typeface="Karla"/>
                <a:sym typeface="Karla"/>
              </a:rPr>
              <a:t>MATLAB </a:t>
            </a:r>
            <a:r>
              <a:rPr lang="en-US" altLang="zh-CN" dirty="0" err="1">
                <a:solidFill>
                  <a:schemeClr val="dk2"/>
                </a:solidFill>
                <a:latin typeface="楷体" panose="02010609060101010101" pitchFamily="49" charset="-122"/>
                <a:ea typeface="楷体" panose="02010609060101010101" pitchFamily="49" charset="-122"/>
                <a:cs typeface="Karla"/>
                <a:sym typeface="Karla"/>
              </a:rPr>
              <a:t>alexnet</a:t>
            </a:r>
            <a:endParaRPr lang="en-US" altLang="zh-CN" dirty="0">
              <a:solidFill>
                <a:schemeClr val="dk2"/>
              </a:solidFill>
              <a:latin typeface="楷体" panose="02010609060101010101" pitchFamily="49" charset="-122"/>
              <a:ea typeface="楷体" panose="02010609060101010101" pitchFamily="49" charset="-122"/>
              <a:cs typeface="Karla"/>
              <a:sym typeface="Karl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2"/>
                </a:solidFill>
                <a:latin typeface="楷体" panose="02010609060101010101" pitchFamily="49" charset="-122"/>
                <a:ea typeface="楷体" panose="02010609060101010101" pitchFamily="49" charset="-122"/>
                <a:cs typeface="Karla"/>
                <a:sym typeface="Karla"/>
              </a:rPr>
              <a:t>神经网络进行迁移学习</a:t>
            </a:r>
            <a:endParaRPr dirty="0">
              <a:solidFill>
                <a:schemeClr val="dk2"/>
              </a:solidFill>
              <a:latin typeface="楷体" panose="02010609060101010101" pitchFamily="49" charset="-122"/>
              <a:ea typeface="楷体" panose="02010609060101010101" pitchFamily="49" charset="-122"/>
              <a:cs typeface="Karla"/>
              <a:sym typeface="Karla"/>
            </a:endParaRPr>
          </a:p>
        </p:txBody>
      </p:sp>
      <p:sp>
        <p:nvSpPr>
          <p:cNvPr id="400" name="Google Shape;400;p46"/>
          <p:cNvSpPr txBox="1"/>
          <p:nvPr/>
        </p:nvSpPr>
        <p:spPr>
          <a:xfrm>
            <a:off x="3922959" y="2914310"/>
            <a:ext cx="16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400" b="1">
                <a:solidFill>
                  <a:schemeClr val="dk1"/>
                </a:solidFill>
                <a:latin typeface="楷体" panose="02010609060101010101" pitchFamily="49" charset="-122"/>
                <a:ea typeface="楷体" panose="02010609060101010101" pitchFamily="49" charset="-122"/>
                <a:cs typeface="Open Sans"/>
              </a:defRPr>
            </a:lvl1pPr>
          </a:lstStyle>
          <a:p>
            <a:r>
              <a:rPr lang="zh-CN" altLang="en-US" dirty="0">
                <a:sym typeface="Open Sans"/>
              </a:rPr>
              <a:t>程序编写</a:t>
            </a:r>
            <a:endParaRPr dirty="0">
              <a:sym typeface="Open Sans"/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3815493" y="3508019"/>
            <a:ext cx="1815837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dk2"/>
                </a:solidFill>
                <a:latin typeface="楷体" panose="02010609060101010101" pitchFamily="49" charset="-122"/>
                <a:ea typeface="楷体" panose="02010609060101010101" pitchFamily="49" charset="-122"/>
                <a:cs typeface="Karla"/>
              </a:defRPr>
            </a:lvl1pPr>
          </a:lstStyle>
          <a:p>
            <a:r>
              <a:rPr lang="zh-CN" altLang="en-US" dirty="0">
                <a:sym typeface="Karla"/>
              </a:rPr>
              <a:t>编写图像识别主程序</a:t>
            </a:r>
          </a:p>
        </p:txBody>
      </p:sp>
      <p:sp>
        <p:nvSpPr>
          <p:cNvPr id="402" name="Google Shape;402;p46"/>
          <p:cNvSpPr txBox="1"/>
          <p:nvPr/>
        </p:nvSpPr>
        <p:spPr>
          <a:xfrm>
            <a:off x="6160627" y="2916017"/>
            <a:ext cx="16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2400" b="1">
                <a:solidFill>
                  <a:schemeClr val="dk1"/>
                </a:solidFill>
                <a:latin typeface="楷体" panose="02010609060101010101" pitchFamily="49" charset="-122"/>
                <a:ea typeface="楷体" panose="02010609060101010101" pitchFamily="49" charset="-122"/>
                <a:cs typeface="Open Sans"/>
              </a:defRPr>
            </a:lvl1pPr>
          </a:lstStyle>
          <a:p>
            <a:r>
              <a:rPr lang="zh-CN" altLang="en-US" dirty="0">
                <a:sym typeface="Open Sans"/>
              </a:rPr>
              <a:t>信号输出</a:t>
            </a:r>
            <a:endParaRPr dirty="0">
              <a:sym typeface="Open Sans"/>
            </a:endParaRPr>
          </a:p>
        </p:txBody>
      </p:sp>
      <p:sp>
        <p:nvSpPr>
          <p:cNvPr id="403" name="Google Shape;403;p46"/>
          <p:cNvSpPr txBox="1"/>
          <p:nvPr/>
        </p:nvSpPr>
        <p:spPr>
          <a:xfrm>
            <a:off x="5737959" y="3395435"/>
            <a:ext cx="2543635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>
                <a:solidFill>
                  <a:schemeClr val="dk2"/>
                </a:solidFill>
                <a:latin typeface="楷体" panose="02010609060101010101" pitchFamily="49" charset="-122"/>
                <a:ea typeface="楷体" panose="02010609060101010101" pitchFamily="49" charset="-122"/>
                <a:cs typeface="Karla"/>
              </a:defRPr>
            </a:lvl1pPr>
          </a:lstStyle>
          <a:p>
            <a:r>
              <a:rPr lang="zh-CN" altLang="en-US" dirty="0">
                <a:sym typeface="Karla"/>
              </a:rPr>
              <a:t>通过</a:t>
            </a:r>
            <a:r>
              <a:rPr lang="en-US" altLang="zh-CN" dirty="0">
                <a:sym typeface="Karla"/>
              </a:rPr>
              <a:t>S</a:t>
            </a:r>
            <a:r>
              <a:rPr lang="en-US" dirty="0">
                <a:sym typeface="Karla"/>
              </a:rPr>
              <a:t>imulink</a:t>
            </a:r>
            <a:r>
              <a:rPr lang="zh-CN" altLang="en-US" dirty="0">
                <a:sym typeface="Karla"/>
              </a:rPr>
              <a:t>中的</a:t>
            </a:r>
            <a:r>
              <a:rPr lang="en-US" dirty="0">
                <a:sym typeface="Karla"/>
              </a:rPr>
              <a:t>s-function</a:t>
            </a:r>
            <a:r>
              <a:rPr lang="zh-CN" altLang="en-US" dirty="0">
                <a:sym typeface="Karla"/>
              </a:rPr>
              <a:t>将学习后的</a:t>
            </a:r>
            <a:r>
              <a:rPr lang="en-US" altLang="zh-CN" dirty="0">
                <a:sym typeface="Karla"/>
              </a:rPr>
              <a:t>.</a:t>
            </a:r>
            <a:r>
              <a:rPr lang="en-US" dirty="0">
                <a:sym typeface="Karla"/>
              </a:rPr>
              <a:t>mat</a:t>
            </a:r>
            <a:r>
              <a:rPr lang="zh-CN" altLang="en-US" dirty="0">
                <a:sym typeface="Karla"/>
              </a:rPr>
              <a:t>文件整合进入</a:t>
            </a:r>
            <a:r>
              <a:rPr lang="en-US" altLang="zh-CN" dirty="0">
                <a:sym typeface="Karla"/>
              </a:rPr>
              <a:t>S</a:t>
            </a:r>
            <a:r>
              <a:rPr lang="en-US" dirty="0">
                <a:sym typeface="Karla"/>
              </a:rPr>
              <a:t>imulink</a:t>
            </a:r>
            <a:r>
              <a:rPr lang="zh-CN" altLang="en-US" dirty="0">
                <a:sym typeface="Karla"/>
              </a:rPr>
              <a:t>实现信号输出</a:t>
            </a:r>
            <a:endParaRPr dirty="0">
              <a:sym typeface="Karla"/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1919634" y="1928582"/>
            <a:ext cx="1185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4130612" y="1945394"/>
            <a:ext cx="1185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6341601" y="1945394"/>
            <a:ext cx="1185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8" name="Google Shape;408;p46"/>
          <p:cNvCxnSpPr>
            <a:stCxn id="405" idx="3"/>
            <a:endCxn id="406" idx="1"/>
          </p:cNvCxnSpPr>
          <p:nvPr/>
        </p:nvCxnSpPr>
        <p:spPr>
          <a:xfrm>
            <a:off x="3105234" y="2129732"/>
            <a:ext cx="1025378" cy="1681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6"/>
          <p:cNvCxnSpPr>
            <a:stCxn id="406" idx="3"/>
            <a:endCxn id="407" idx="1"/>
          </p:cNvCxnSpPr>
          <p:nvPr/>
        </p:nvCxnSpPr>
        <p:spPr>
          <a:xfrm>
            <a:off x="5316212" y="2146544"/>
            <a:ext cx="102538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1" name="Google Shape;411;p46"/>
          <p:cNvGrpSpPr/>
          <p:nvPr/>
        </p:nvGrpSpPr>
        <p:grpSpPr>
          <a:xfrm>
            <a:off x="3520649" y="1945373"/>
            <a:ext cx="402310" cy="402310"/>
            <a:chOff x="2327363" y="1934188"/>
            <a:chExt cx="480600" cy="480600"/>
          </a:xfrm>
        </p:grpSpPr>
        <p:sp>
          <p:nvSpPr>
            <p:cNvPr id="412" name="Google Shape;412;p46"/>
            <p:cNvSpPr/>
            <p:nvPr/>
          </p:nvSpPr>
          <p:spPr>
            <a:xfrm>
              <a:off x="2327363" y="1934188"/>
              <a:ext cx="480600" cy="480600"/>
            </a:xfrm>
            <a:prstGeom prst="octagon">
              <a:avLst>
                <a:gd name="adj" fmla="val 2928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6"/>
            <p:cNvSpPr/>
            <p:nvPr/>
          </p:nvSpPr>
          <p:spPr>
            <a:xfrm>
              <a:off x="2507725" y="2084422"/>
              <a:ext cx="120000" cy="180401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6"/>
          <p:cNvGrpSpPr/>
          <p:nvPr/>
        </p:nvGrpSpPr>
        <p:grpSpPr>
          <a:xfrm>
            <a:off x="5523937" y="1945373"/>
            <a:ext cx="402310" cy="402310"/>
            <a:chOff x="2327363" y="1934188"/>
            <a:chExt cx="480600" cy="480600"/>
          </a:xfrm>
        </p:grpSpPr>
        <p:sp>
          <p:nvSpPr>
            <p:cNvPr id="415" name="Google Shape;415;p46"/>
            <p:cNvSpPr/>
            <p:nvPr/>
          </p:nvSpPr>
          <p:spPr>
            <a:xfrm>
              <a:off x="2327363" y="1934188"/>
              <a:ext cx="480600" cy="480600"/>
            </a:xfrm>
            <a:prstGeom prst="octagon">
              <a:avLst>
                <a:gd name="adj" fmla="val 2928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>
              <a:off x="2507725" y="2084422"/>
              <a:ext cx="120000" cy="180401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/>
          <p:nvPr/>
        </p:nvSpPr>
        <p:spPr>
          <a:xfrm>
            <a:off x="6361800" y="1018350"/>
            <a:ext cx="2782200" cy="310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466989" y="1018350"/>
            <a:ext cx="5875200" cy="310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150487" y="345963"/>
            <a:ext cx="92093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一、</a:t>
            </a:r>
            <a:r>
              <a:rPr lang="en-US" altLang="zh-CN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MATLAB</a:t>
            </a:r>
            <a:r>
              <a:rPr lang="en-US" altLang="zh-CN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</a:t>
            </a:r>
            <a:r>
              <a:rPr lang="en-US" altLang="zh-CN" b="1" dirty="0" err="1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alexnet</a:t>
            </a:r>
            <a:r>
              <a:rPr lang="en-US" altLang="zh-CN" b="1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神经网络进行迁移学习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subTitle" idx="1"/>
          </p:nvPr>
        </p:nvSpPr>
        <p:spPr>
          <a:xfrm>
            <a:off x="706457" y="1517940"/>
            <a:ext cx="4702358" cy="2755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&lt;1&gt;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安装</a:t>
            </a:r>
            <a:r>
              <a:rPr lang="en-US" altLang="zh-CN" sz="1800" dirty="0" err="1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alexnet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工具包和</a:t>
            </a:r>
            <a:r>
              <a:rPr lang="en-US" altLang="zh-CN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camera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工具包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&lt;2&gt;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训练集图片预处理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收集训练集图片，分为四个文件夹：</a:t>
            </a:r>
            <a:r>
              <a:rPr lang="en-US" altLang="zh-CN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white</a:t>
            </a:r>
            <a:r>
              <a:rPr lang="zh-CN" altLang="en-US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、</a:t>
            </a:r>
            <a:r>
              <a:rPr lang="en-US" altLang="zh-CN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green</a:t>
            </a:r>
            <a:r>
              <a:rPr lang="zh-CN" altLang="en-US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、</a:t>
            </a:r>
            <a:r>
              <a:rPr lang="en-US" altLang="zh-CN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yellow</a:t>
            </a:r>
            <a:r>
              <a:rPr lang="zh-CN" altLang="en-US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、</a:t>
            </a:r>
            <a:r>
              <a:rPr lang="en-US" altLang="zh-CN" sz="1800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red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，因为是采用已有的图像识别网络</a:t>
            </a:r>
            <a:r>
              <a:rPr lang="en-US" altLang="zh-CN" sz="1800" dirty="0" err="1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alexnet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进行迁移学习。</a:t>
            </a:r>
          </a:p>
        </p:txBody>
      </p:sp>
      <p:sp>
        <p:nvSpPr>
          <p:cNvPr id="299" name="Google Shape;299;p40"/>
          <p:cNvSpPr/>
          <p:nvPr/>
        </p:nvSpPr>
        <p:spPr>
          <a:xfrm>
            <a:off x="0" y="1018350"/>
            <a:ext cx="486600" cy="310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784102-9F72-4E13-A76E-040F508D424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704" b="33728"/>
          <a:stretch/>
        </p:blipFill>
        <p:spPr>
          <a:xfrm>
            <a:off x="6276188" y="1077563"/>
            <a:ext cx="2855324" cy="5295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3A9028-7730-4B89-8410-25CC33502719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591"/>
          <a:stretch/>
        </p:blipFill>
        <p:spPr>
          <a:xfrm>
            <a:off x="5295605" y="1607126"/>
            <a:ext cx="2656045" cy="19561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9F3612-A6B2-4581-ADD0-85E3C5FA96D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00" y="1666340"/>
            <a:ext cx="2782200" cy="24588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5488933"/>
      </p:ext>
    </p:extLst>
  </p:cSld>
  <p:clrMapOvr>
    <a:masterClrMapping/>
  </p:clrMapOvr>
</p:sld>
</file>

<file path=ppt/theme/theme1.xml><?xml version="1.0" encoding="utf-8"?>
<a:theme xmlns:a="http://schemas.openxmlformats.org/drawingml/2006/main" name="Soil Pollution Prevention Project Proposal by Slidesgo">
  <a:themeElements>
    <a:clrScheme name="Simple Light">
      <a:dk1>
        <a:srgbClr val="212F40"/>
      </a:dk1>
      <a:lt1>
        <a:srgbClr val="39474B"/>
      </a:lt1>
      <a:dk2>
        <a:srgbClr val="5A676D"/>
      </a:dk2>
      <a:lt2>
        <a:srgbClr val="A1A299"/>
      </a:lt2>
      <a:accent1>
        <a:srgbClr val="EDE8E5"/>
      </a:accent1>
      <a:accent2>
        <a:srgbClr val="FFFFFF"/>
      </a:accent2>
      <a:accent3>
        <a:srgbClr val="F3A92C"/>
      </a:accent3>
      <a:accent4>
        <a:srgbClr val="FFFFFF"/>
      </a:accent4>
      <a:accent5>
        <a:srgbClr val="FFFFFF"/>
      </a:accent5>
      <a:accent6>
        <a:srgbClr val="FFFFFF"/>
      </a:accent6>
      <a:hlink>
        <a:srgbClr val="5A67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1048</Words>
  <Application>Microsoft Office PowerPoint</Application>
  <PresentationFormat>全屏显示(16:9)</PresentationFormat>
  <Paragraphs>105</Paragraphs>
  <Slides>34</Slides>
  <Notes>23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Karla</vt:lpstr>
      <vt:lpstr>Open Sans</vt:lpstr>
      <vt:lpstr>楷体</vt:lpstr>
      <vt:lpstr>Adobe Devanagari</vt:lpstr>
      <vt:lpstr>Arial</vt:lpstr>
      <vt:lpstr>Wingdings</vt:lpstr>
      <vt:lpstr>Soil Pollution Prevention Project Proposal by Slidesgo</vt:lpstr>
      <vt:lpstr>Equation</vt:lpstr>
      <vt:lpstr>自动控制理论课程设计       垃圾分拣系统</vt:lpstr>
      <vt:lpstr>Table of contents</vt:lpstr>
      <vt:lpstr>团队分工</vt:lpstr>
      <vt:lpstr>About the project</vt:lpstr>
      <vt:lpstr>PowerPoint 演示文稿</vt:lpstr>
      <vt:lpstr>图像识别模块设计</vt:lpstr>
      <vt:lpstr>项目整体设计要求分析</vt:lpstr>
      <vt:lpstr>项目设计思路和实施过程</vt:lpstr>
      <vt:lpstr>一、MATLAB alexnet 神经网络进行迁移学习</vt:lpstr>
      <vt:lpstr>编写训练集图片预处理程序，需要适配alexnet的要求使用227*227*3的rgb图片</vt:lpstr>
      <vt:lpstr>PowerPoint 演示文稿</vt:lpstr>
      <vt:lpstr>二、编写图像识别主程序</vt:lpstr>
      <vt:lpstr>Now</vt:lpstr>
      <vt:lpstr>PowerPoint 演示文稿</vt:lpstr>
      <vt:lpstr>三、通过Simulink中的s-function将学习后的.mat文件整合进入Simulink实现信号输出</vt:lpstr>
      <vt:lpstr>&lt;2&gt;编写s函数 </vt:lpstr>
      <vt:lpstr>PowerPoint 演示文稿</vt:lpstr>
      <vt:lpstr>PowerPoint 演示文稿</vt:lpstr>
      <vt:lpstr>PowerPoint 演示文稿</vt:lpstr>
      <vt:lpstr>转停模块设计</vt:lpstr>
      <vt:lpstr>模块设计目标： 1.稳 保证转盘速度合理，物块不会甩出转盘； 2.准 转盘搭载物块到指定击打位置，完成分拣；    3.快 在保证前两个要求的前提下，提高效率。</vt:lpstr>
      <vt:lpstr>转盘设计</vt:lpstr>
      <vt:lpstr>matlab系统辨识</vt:lpstr>
      <vt:lpstr>matlab系统辨识</vt:lpstr>
      <vt:lpstr>matlab系统辨识</vt:lpstr>
      <vt:lpstr>matlab系统辨识</vt:lpstr>
      <vt:lpstr>PID调节</vt:lpstr>
      <vt:lpstr>分拣模块设计</vt:lpstr>
      <vt:lpstr>项目整体设计要求分析</vt:lpstr>
      <vt:lpstr>摆杆设计</vt:lpstr>
      <vt:lpstr>分拣模块系统搭建</vt:lpstr>
      <vt:lpstr>与转停模块的协调</vt:lpstr>
      <vt:lpstr>实验结果</vt:lpstr>
      <vt:lpstr>感谢老师的指导 请老师同学们批评指正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自动控制理论课程设计       垃圾分拣系统</dc:title>
  <cp:lastModifiedBy>yushiran</cp:lastModifiedBy>
  <cp:revision>27</cp:revision>
  <dcterms:modified xsi:type="dcterms:W3CDTF">2022-06-11T02:53:22Z</dcterms:modified>
</cp:coreProperties>
</file>